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706" r:id="rId48"/>
    <p:sldId id="707" r:id="rId49"/>
    <p:sldId id="708" r:id="rId50"/>
    <p:sldId id="710" r:id="rId51"/>
    <p:sldId id="711" r:id="rId52"/>
    <p:sldId id="709" r:id="rId53"/>
    <p:sldId id="712" r:id="rId54"/>
    <p:sldId id="714" r:id="rId55"/>
    <p:sldId id="715" r:id="rId56"/>
    <p:sldId id="716" r:id="rId57"/>
    <p:sldId id="717" r:id="rId58"/>
    <p:sldId id="713" r:id="rId59"/>
    <p:sldId id="718" r:id="rId60"/>
    <p:sldId id="719" r:id="rId61"/>
    <p:sldId id="720" r:id="rId62"/>
    <p:sldId id="721" r:id="rId63"/>
    <p:sldId id="722" r:id="rId64"/>
    <p:sldId id="745" r:id="rId65"/>
    <p:sldId id="746" r:id="rId66"/>
    <p:sldId id="747" r:id="rId67"/>
    <p:sldId id="748" r:id="rId68"/>
    <p:sldId id="723" r:id="rId69"/>
    <p:sldId id="724" r:id="rId70"/>
    <p:sldId id="727" r:id="rId71"/>
    <p:sldId id="728" r:id="rId72"/>
    <p:sldId id="729" r:id="rId73"/>
    <p:sldId id="749" r:id="rId74"/>
    <p:sldId id="725" r:id="rId75"/>
    <p:sldId id="730" r:id="rId76"/>
    <p:sldId id="731" r:id="rId77"/>
    <p:sldId id="732" r:id="rId78"/>
    <p:sldId id="734" r:id="rId79"/>
    <p:sldId id="736" r:id="rId80"/>
    <p:sldId id="737" r:id="rId81"/>
    <p:sldId id="738" r:id="rId82"/>
    <p:sldId id="739" r:id="rId83"/>
    <p:sldId id="740" r:id="rId84"/>
    <p:sldId id="741" r:id="rId85"/>
    <p:sldId id="742" r:id="rId86"/>
    <p:sldId id="743" r:id="rId87"/>
    <p:sldId id="744" r:id="rId88"/>
    <p:sldId id="680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3" autoAdjust="0"/>
    <p:restoredTop sz="95439" autoAdjust="0"/>
  </p:normalViewPr>
  <p:slideViewPr>
    <p:cSldViewPr>
      <p:cViewPr>
        <p:scale>
          <a:sx n="90" d="100"/>
          <a:sy n="90" d="100"/>
        </p:scale>
        <p:origin x="1448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jpe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hyperlink" Target="http://web.stanford.edu/~yukez/visual7w.html" TargetMode="Externa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visualqa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tamaraberg.com/visualmadlibs/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qa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3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3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11.05756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smtClean="0"/>
              <a:t>Visual </a:t>
            </a:r>
            <a:r>
              <a:rPr lang="en-US" altLang="ko-KR" sz="6000" smtClean="0"/>
              <a:t>Q&amp;A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267300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374550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9" grpId="0" animBg="1"/>
      <p:bldP spid="20" grpId="0" animBg="1"/>
      <p:bldP spid="9" grpId="0" animBg="1"/>
      <p:bldP spid="10" grpId="0" animBg="1"/>
      <p:bldP spid="34" grpId="0" animBg="1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6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628801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with finite number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10" name="Picture 14" descr="http://static1.shop033.com/resources/18/160536/picture/F0/85926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46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lovemeow.com/wp-content/uploads/2012/05/kitty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22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ogbreedplus.com/images/puredog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hakacity.com/sites/default/files/dog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69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harunyahya.com/image/world_of_animals/bear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4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cwf-fcf.org/assets/images/resources/newsletters/wildlife-update/2009/sep09/black-bear-4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www.penguins-world.com/wp-content/uploads/king-penguins-on-the-bea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0" y="4782420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0/07/Emperor_Penguin_Manchot_empereu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4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1545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60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dogs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532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9450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284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780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86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penguin</a:t>
            </a:r>
            <a:endParaRPr lang="ko-KR" alt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9882" y="57060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these penguin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36" name="Picture 40" descr="http://www.jukani.co.za/userfiles/article/grp9/cat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53" y="4810220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4953" y="57060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kittie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114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 animBg="1"/>
      <p:bldP spid="6" grpId="0"/>
      <p:bldP spid="34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altLang="ko-KR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60481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38599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(object).</a:t>
            </a:r>
          </a:p>
          <a:p>
            <a:pPr lvl="1"/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compositions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211796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7788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256442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254723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254723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386082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570745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288958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412776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1166887"/>
            <a:ext cx="7772400" cy="3774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Multimodal Compact Bilinear Pooling for VQA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148064" y="6309320"/>
            <a:ext cx="38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/>
              <a:t>From the author’s slides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82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559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1525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10964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4477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Our objective is to compute an outer-product 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 ⨂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blipFill rotWithShape="1">
                <a:blip r:embed="rId2"/>
                <a:stretch>
                  <a:fillRect l="-860" t="-1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But this matrix becomes too large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are long vectors.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0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What we know is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𝐹𝐹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⨀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 smtClean="0"/>
              </a:p>
              <a:p>
                <a:r>
                  <a:rPr lang="en-US" altLang="ko-KR" sz="20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/>
                      </a:rPr>
                      <m:t>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is a count sketch operation.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blipFill rotWithShape="1">
                <a:blip r:embed="rId4"/>
                <a:stretch>
                  <a:fillRect l="-700" t="-2066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So, instead of using outer-product of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, we will use its 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of outer-product</a:t>
                </a:r>
                <a:r>
                  <a:rPr lang="en-US" altLang="ko-KR" sz="2000" dirty="0" smtClean="0"/>
                  <a:t>! 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700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 sketch operation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𝑣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𝑠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h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=3) </m:t>
                    </m:r>
                  </m:oMath>
                </a14:m>
                <a:r>
                  <a:rPr lang="en-US" altLang="ko-KR" sz="2000" dirty="0" smtClean="0"/>
                  <a:t>can be computed by:</a:t>
                </a:r>
              </a:p>
              <a:p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−2−2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5+3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blipFill rotWithShape="1"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4177670" y="1844824"/>
            <a:ext cx="248256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3463290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Randomly initialized 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317906" cy="360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9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24" y="1124744"/>
            <a:ext cx="52357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6018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MCBP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0" y="1934842"/>
            <a:ext cx="8496300" cy="35438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 </a:t>
            </a:r>
            <a:r>
              <a:rPr lang="en-US" altLang="ko-KR" dirty="0">
                <a:solidFill>
                  <a:srgbClr val="FF0000"/>
                </a:solidFill>
              </a:rPr>
              <a:t>Attention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</a:t>
            </a:r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Attention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059832" y="138741"/>
            <a:ext cx="5976664" cy="1994115"/>
            <a:chOff x="3059832" y="138741"/>
            <a:chExt cx="5976664" cy="1994115"/>
          </a:xfrm>
        </p:grpSpPr>
        <p:sp>
          <p:nvSpPr>
            <p:cNvPr id="8" name="직사각형 7"/>
            <p:cNvSpPr/>
            <p:nvPr/>
          </p:nvSpPr>
          <p:spPr>
            <a:xfrm>
              <a:off x="5508104" y="138741"/>
              <a:ext cx="3528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spatial grid location </a:t>
              </a:r>
              <a:r>
                <a:rPr lang="en-US" altLang="ko-KR" dirty="0">
                  <a:solidFill>
                    <a:srgbClr val="C00000"/>
                  </a:solidFill>
                </a:rPr>
                <a:t>in the visual representation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3059832" y="461907"/>
              <a:ext cx="2448272" cy="16709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635898" y="901019"/>
            <a:ext cx="5404541" cy="1438004"/>
            <a:chOff x="3635898" y="138741"/>
            <a:chExt cx="4825482" cy="1438004"/>
          </a:xfrm>
        </p:grpSpPr>
        <p:sp>
          <p:nvSpPr>
            <p:cNvPr id="14" name="직사각형 13"/>
            <p:cNvSpPr/>
            <p:nvPr/>
          </p:nvSpPr>
          <p:spPr>
            <a:xfrm>
              <a:off x="4944988" y="138741"/>
              <a:ext cx="3516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we use </a:t>
              </a:r>
              <a:r>
                <a:rPr lang="en-US" altLang="ko-KR" b="1" dirty="0">
                  <a:solidFill>
                    <a:srgbClr val="C00000"/>
                  </a:solidFill>
                </a:rPr>
                <a:t>MCB pooling</a:t>
              </a:r>
              <a:r>
                <a:rPr lang="en-US" altLang="ko-KR" dirty="0">
                  <a:solidFill>
                    <a:srgbClr val="C00000"/>
                  </a:solidFill>
                </a:rPr>
                <a:t> to </a:t>
              </a:r>
              <a:r>
                <a:rPr lang="en-US" altLang="ko-KR" b="1" dirty="0">
                  <a:solidFill>
                    <a:srgbClr val="C00000"/>
                  </a:solidFill>
                </a:rPr>
                <a:t>merge</a:t>
              </a:r>
              <a:r>
                <a:rPr lang="en-US" altLang="ko-KR" dirty="0">
                  <a:solidFill>
                    <a:srgbClr val="C00000"/>
                  </a:solidFill>
                </a:rPr>
                <a:t> it with the </a:t>
              </a:r>
              <a:r>
                <a:rPr lang="en-US" altLang="ko-KR" b="1" dirty="0">
                  <a:solidFill>
                    <a:srgbClr val="C00000"/>
                  </a:solidFill>
                </a:rPr>
                <a:t>language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representation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3635898" y="461906"/>
              <a:ext cx="1309090" cy="11148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3559" y="3573016"/>
            <a:ext cx="6556673" cy="3096344"/>
            <a:chOff x="482024" y="103710"/>
            <a:chExt cx="5854171" cy="3096344"/>
          </a:xfrm>
        </p:grpSpPr>
        <p:sp>
          <p:nvSpPr>
            <p:cNvPr id="21" name="직사각형 20"/>
            <p:cNvSpPr/>
            <p:nvPr/>
          </p:nvSpPr>
          <p:spPr>
            <a:xfrm>
              <a:off x="482024" y="1999725"/>
              <a:ext cx="446296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After </a:t>
              </a:r>
              <a:r>
                <a:rPr lang="en-US" altLang="ko-KR" dirty="0">
                  <a:solidFill>
                    <a:srgbClr val="C00000"/>
                  </a:solidFill>
                </a:rPr>
                <a:t>the pooling we use two convolutional layers </a:t>
              </a:r>
              <a:r>
                <a:rPr lang="en-US" altLang="ko-KR" b="1" dirty="0">
                  <a:solidFill>
                    <a:srgbClr val="C00000"/>
                  </a:solidFill>
                </a:rPr>
                <a:t>to predict the attention weight </a:t>
              </a:r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grid location</a:t>
              </a:r>
              <a:r>
                <a:rPr lang="en-US" altLang="ko-KR" dirty="0">
                  <a:solidFill>
                    <a:srgbClr val="C00000"/>
                  </a:solidFill>
                </a:rPr>
                <a:t>. We apply </a:t>
              </a:r>
              <a:r>
                <a:rPr lang="en-US" altLang="ko-KR" b="1" dirty="0" err="1">
                  <a:solidFill>
                    <a:srgbClr val="C00000"/>
                  </a:solidFill>
                </a:rPr>
                <a:t>softmax</a:t>
              </a:r>
              <a:r>
                <a:rPr lang="en-US" altLang="ko-KR" dirty="0">
                  <a:solidFill>
                    <a:srgbClr val="C00000"/>
                  </a:solidFill>
                </a:rPr>
                <a:t> to produce a </a:t>
              </a:r>
              <a:r>
                <a:rPr lang="en-US" altLang="ko-KR" b="1" dirty="0">
                  <a:solidFill>
                    <a:srgbClr val="C00000"/>
                  </a:solidFill>
                </a:rPr>
                <a:t>normalized soft attention map</a:t>
              </a:r>
              <a:r>
                <a:rPr lang="en-US" altLang="ko-KR" dirty="0">
                  <a:solidFill>
                    <a:srgbClr val="C00000"/>
                  </a:solidFill>
                </a:rPr>
                <a:t>.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4944986" y="103710"/>
              <a:ext cx="1391209" cy="24961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66124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then one by one!</a:t>
            </a: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32758</TotalTime>
  <Words>2289</Words>
  <Application>Microsoft Macintosh PowerPoint</Application>
  <PresentationFormat>화면 슬라이드 쇼(4:3)</PresentationFormat>
  <Paragraphs>768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6" baseType="lpstr">
      <vt:lpstr>맑은 고딕</vt:lpstr>
      <vt:lpstr>휴먼둥근헤드라인</vt:lpstr>
      <vt:lpstr>Cambria Math</vt:lpstr>
      <vt:lpstr>Garamond</vt:lpstr>
      <vt:lpstr>Meiryo UI</vt:lpstr>
      <vt:lpstr>ＭＳ Ｐゴシック</vt:lpstr>
      <vt:lpstr>Arial</vt:lpstr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Multimodal Compact Bilinear Pooling</vt:lpstr>
      <vt:lpstr>Multimodal Compact Bilinear Pooling</vt:lpstr>
      <vt:lpstr>Multimodal Compact Bilinear Pooling</vt:lpstr>
      <vt:lpstr>Multimodal Compact Bilinear Pooling</vt:lpstr>
      <vt:lpstr>Count sketch operation</vt:lpstr>
      <vt:lpstr>Multimodal Compact Bilinear Pooling</vt:lpstr>
      <vt:lpstr>Multimodal Compact Bilinear Pooling</vt:lpstr>
      <vt:lpstr>Related work</vt:lpstr>
      <vt:lpstr>MCB without Attention</vt:lpstr>
      <vt:lpstr>MCB without Attention</vt:lpstr>
      <vt:lpstr>MCB without Attention</vt:lpstr>
      <vt:lpstr>MCBP without Attention</vt:lpstr>
      <vt:lpstr>MCB with Attention</vt:lpstr>
      <vt:lpstr>MCB with Attention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1051</cp:revision>
  <dcterms:created xsi:type="dcterms:W3CDTF">2010-03-17T18:05:41Z</dcterms:created>
  <dcterms:modified xsi:type="dcterms:W3CDTF">2016-09-25T02:01:46Z</dcterms:modified>
</cp:coreProperties>
</file>